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18"/>
  </p:notesMasterIdLst>
  <p:sldIdLst>
    <p:sldId id="570" r:id="rId2"/>
    <p:sldId id="572" r:id="rId3"/>
    <p:sldId id="573" r:id="rId4"/>
    <p:sldId id="574" r:id="rId5"/>
    <p:sldId id="575" r:id="rId6"/>
    <p:sldId id="398" r:id="rId7"/>
    <p:sldId id="576" r:id="rId8"/>
    <p:sldId id="577" r:id="rId9"/>
    <p:sldId id="578" r:id="rId10"/>
    <p:sldId id="579" r:id="rId11"/>
    <p:sldId id="580" r:id="rId12"/>
    <p:sldId id="581" r:id="rId13"/>
    <p:sldId id="582" r:id="rId14"/>
    <p:sldId id="583" r:id="rId15"/>
    <p:sldId id="584" r:id="rId16"/>
    <p:sldId id="585" r:id="rId17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207" autoAdjust="0"/>
    <p:restoredTop sz="72104" autoAdjust="0"/>
  </p:normalViewPr>
  <p:slideViewPr>
    <p:cSldViewPr snapToGrid="0">
      <p:cViewPr varScale="1">
        <p:scale>
          <a:sx n="54" d="100"/>
          <a:sy n="54" d="100"/>
        </p:scale>
        <p:origin x="14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3/3/2016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7.1.4.1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and Private IPv4 Addresses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7.1.4.2 Activity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Pass or Block IPv4 Addresses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52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7.2.2.1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Address Representation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46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7.2.2.1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Address Representation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30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7.2.2.1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Address Representation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62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7.2.2.2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1 – Omit Leading 0’s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83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7.2.2.3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2 – Omit All 0 Segments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27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7.2.2.3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2 – Omit All 0 Segments (Cont.)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7.2.2.4 Activity – Practicing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 Address Representations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65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7.1.4.3 </a:t>
            </a:r>
            <a:r>
              <a:rPr lang="en-US" baseline="0" dirty="0" smtClean="0"/>
              <a:t> </a:t>
            </a:r>
            <a:r>
              <a:rPr lang="en-US" sz="1200" dirty="0" smtClean="0"/>
              <a:t>Special Use IPv4 Addresses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0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7.1.4.4 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Legacy Classful Addressing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7.1.4.5 Video Demonstration - Classful IPv4 Addressing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46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7.1.4.6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Classless Addressing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92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7.1.4.7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Assignment of IP Addresses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7.1.4.8 Activity – Public or Private IPv4 Address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7.1.4.9 Lab – Identifying IPv4 Addresses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4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7.2.1.1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for IPv6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04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7.2.1.2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IPv4 and IPv6 Coexistence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04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7.2.1.2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IPv4 and IPv6 Coexistence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32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7.2.1.2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IPv4 and IPv6 Coexistence (Cont.)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7.2.1.3 Activity - IPv4 Issues and Solutions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3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Public and Private IPv4 Addresses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Private Addresses:</a:t>
            </a:r>
          </a:p>
          <a:p>
            <a:r>
              <a:rPr lang="en-US" dirty="0"/>
              <a:t>10.0.0.0/8 or 10.0.0.0 to10.255.255.255</a:t>
            </a:r>
          </a:p>
          <a:p>
            <a:r>
              <a:rPr lang="en-US" dirty="0" smtClean="0"/>
              <a:t>172.16.0.0 </a:t>
            </a:r>
            <a:r>
              <a:rPr lang="en-US" dirty="0"/>
              <a:t>/12 or 172.16.0.0 to 172.31.255.255</a:t>
            </a:r>
          </a:p>
          <a:p>
            <a:r>
              <a:rPr lang="en-US" dirty="0" smtClean="0"/>
              <a:t>192.168.0.0 </a:t>
            </a:r>
            <a:r>
              <a:rPr lang="en-US" dirty="0"/>
              <a:t>/16 or 192.168.0.0 to 192.168.255.255</a:t>
            </a:r>
          </a:p>
          <a:p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t="21748" r="39200" b="28736"/>
          <a:stretch/>
        </p:blipFill>
        <p:spPr>
          <a:xfrm>
            <a:off x="2284174" y="3253842"/>
            <a:ext cx="4575652" cy="31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9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IPv4 and IPv6 </a:t>
            </a:r>
            <a:r>
              <a:rPr lang="en-US" sz="3200" dirty="0" smtClean="0"/>
              <a:t>Coexistence (cont.)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Translation</a:t>
            </a:r>
            <a:r>
              <a:rPr lang="en-US" dirty="0"/>
              <a:t>: Network Address Translation 64 (NAT64) allows IPv6-enabled devices to communicate with IPv4-enabled devices using a translation technique similar to NAT for IPv4. An IPv6 packet is translated to an IPv4 packet, and vice versa.</a:t>
            </a:r>
          </a:p>
          <a:p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32817" r="44267" b="40819"/>
          <a:stretch/>
        </p:blipFill>
        <p:spPr>
          <a:xfrm>
            <a:off x="488651" y="2926141"/>
            <a:ext cx="8166698" cy="335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2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IPv6 Address Representation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28381" r="39735" b="25894"/>
          <a:stretch/>
        </p:blipFill>
        <p:spPr>
          <a:xfrm>
            <a:off x="818855" y="1650632"/>
            <a:ext cx="7506291" cy="4688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7005" y="1235154"/>
            <a:ext cx="6591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35153"/>
                </a:solidFill>
              </a:rPr>
              <a:t>Hextets – 4 Hexadecimal digits = 16 binary digits </a:t>
            </a:r>
            <a:endParaRPr lang="en-US" sz="2000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9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r>
              <a:rPr lang="en-US" sz="3200" dirty="0"/>
              <a:t>IPv6 Address </a:t>
            </a:r>
            <a:r>
              <a:rPr lang="en-US" sz="3200" dirty="0" smtClean="0"/>
              <a:t>Representation </a:t>
            </a:r>
            <a:r>
              <a:rPr lang="en-US" sz="3200" dirty="0" smtClean="0">
                <a:solidFill>
                  <a:schemeClr val="tx1"/>
                </a:solidFill>
              </a:rPr>
              <a:t>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1511" r="43067" b="23998"/>
          <a:stretch/>
        </p:blipFill>
        <p:spPr>
          <a:xfrm>
            <a:off x="1573617" y="1308745"/>
            <a:ext cx="5996767" cy="49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IPv6 Address </a:t>
            </a:r>
            <a:r>
              <a:rPr lang="en-US" sz="3200" dirty="0" smtClean="0"/>
              <a:t>Representation </a:t>
            </a:r>
            <a:r>
              <a:rPr lang="en-US" sz="3200" dirty="0" smtClean="0">
                <a:solidFill>
                  <a:schemeClr val="tx1"/>
                </a:solidFill>
              </a:rPr>
              <a:t>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21748" r="42400" b="28736"/>
          <a:stretch/>
        </p:blipFill>
        <p:spPr>
          <a:xfrm>
            <a:off x="1069105" y="1283540"/>
            <a:ext cx="7005791" cy="50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Rule 1 – Omit Leading 0’s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4" t="36911" r="41600" b="43425"/>
          <a:stretch/>
        </p:blipFill>
        <p:spPr>
          <a:xfrm>
            <a:off x="1731264" y="1226384"/>
            <a:ext cx="6169152" cy="1784110"/>
          </a:xfrm>
          <a:prstGeom prst="rect">
            <a:avLst/>
          </a:prstGeom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t="36910" r="41733" b="42241"/>
          <a:stretch/>
        </p:blipFill>
        <p:spPr>
          <a:xfrm>
            <a:off x="1572768" y="2813886"/>
            <a:ext cx="6327648" cy="1893990"/>
          </a:xfrm>
          <a:prstGeom prst="rect">
            <a:avLst/>
          </a:prstGeom>
        </p:spPr>
      </p:pic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t="35963" r="42932" b="41293"/>
          <a:stretch/>
        </p:blipFill>
        <p:spPr>
          <a:xfrm>
            <a:off x="1731264" y="4348947"/>
            <a:ext cx="5962125" cy="2051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19" y="1896212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Example 1</a:t>
            </a:r>
            <a:endParaRPr lang="en-US" dirty="0">
              <a:solidFill>
                <a:srgbClr val="43515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718" y="3559509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Example 2</a:t>
            </a:r>
            <a:endParaRPr lang="en-US" dirty="0">
              <a:solidFill>
                <a:srgbClr val="43515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718" y="4998104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Example 3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7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Rule 2 – Omit All 0 Segments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719" y="1535064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Example 1</a:t>
            </a:r>
            <a:endParaRPr lang="en-US" dirty="0">
              <a:solidFill>
                <a:srgbClr val="43515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990" y="3771988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Example 2</a:t>
            </a:r>
            <a:endParaRPr lang="en-US" dirty="0">
              <a:solidFill>
                <a:srgbClr val="435153"/>
              </a:solidFill>
            </a:endParaRPr>
          </a:p>
        </p:txBody>
      </p:sp>
      <p:pic>
        <p:nvPicPr>
          <p:cNvPr id="10" name="Picture 9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37857" r="42934" b="37741"/>
          <a:stretch/>
        </p:blipFill>
        <p:spPr>
          <a:xfrm>
            <a:off x="2462784" y="1236021"/>
            <a:ext cx="4986528" cy="1860914"/>
          </a:xfrm>
          <a:prstGeom prst="rect">
            <a:avLst/>
          </a:prstGeom>
        </p:spPr>
      </p:pic>
      <p:pic>
        <p:nvPicPr>
          <p:cNvPr id="11" name="Picture 10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28618" r="41733" b="28500"/>
          <a:stretch/>
        </p:blipFill>
        <p:spPr>
          <a:xfrm>
            <a:off x="2377438" y="3096935"/>
            <a:ext cx="5213241" cy="323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3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Rule 2 – Omit All 0 </a:t>
            </a:r>
            <a:r>
              <a:rPr lang="en-US" sz="3200" dirty="0" smtClean="0"/>
              <a:t>Segments (cont.)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26719" y="1619588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Example 3</a:t>
            </a:r>
            <a:endParaRPr lang="en-US" dirty="0">
              <a:solidFill>
                <a:srgbClr val="43515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990" y="3856512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Example 4</a:t>
            </a:r>
            <a:endParaRPr lang="en-US" dirty="0">
              <a:solidFill>
                <a:srgbClr val="435153"/>
              </a:solidFill>
            </a:endParaRP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3" t="37148" r="41333" b="35370"/>
          <a:stretch/>
        </p:blipFill>
        <p:spPr>
          <a:xfrm>
            <a:off x="2170176" y="1257799"/>
            <a:ext cx="5693664" cy="2285346"/>
          </a:xfrm>
          <a:prstGeom prst="rect">
            <a:avLst/>
          </a:prstGeom>
        </p:spPr>
      </p:pic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3" t="36673" r="42800" b="34186"/>
          <a:stretch/>
        </p:blipFill>
        <p:spPr>
          <a:xfrm>
            <a:off x="2157287" y="3753187"/>
            <a:ext cx="5487097" cy="24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Special </a:t>
            </a:r>
            <a:r>
              <a:rPr lang="en-US" sz="3200" dirty="0" smtClean="0"/>
              <a:t>Use </a:t>
            </a:r>
            <a:r>
              <a:rPr lang="en-US" sz="3200" dirty="0"/>
              <a:t>IPv4 Addresses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t="22696" r="39867" b="22103"/>
          <a:stretch/>
        </p:blipFill>
        <p:spPr>
          <a:xfrm>
            <a:off x="4171998" y="2781620"/>
            <a:ext cx="4703163" cy="355791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761" y="1344168"/>
            <a:ext cx="9099816" cy="4965192"/>
          </a:xfrm>
        </p:spPr>
        <p:txBody>
          <a:bodyPr/>
          <a:lstStyle/>
          <a:p>
            <a:pPr marL="285750" indent="-285750"/>
            <a:r>
              <a:rPr lang="en-US" sz="2000" dirty="0"/>
              <a:t>Loopback </a:t>
            </a:r>
            <a:r>
              <a:rPr lang="en-US" sz="2000" dirty="0" smtClean="0"/>
              <a:t>addresses</a:t>
            </a:r>
            <a:br>
              <a:rPr lang="en-US" sz="2000" dirty="0" smtClean="0"/>
            </a:br>
            <a:r>
              <a:rPr lang="en-US" sz="2000" dirty="0" smtClean="0"/>
              <a:t>127.0.0.0 </a:t>
            </a:r>
            <a:r>
              <a:rPr lang="en-US" sz="2000" dirty="0"/>
              <a:t>/8 or 127.0.0.1 to </a:t>
            </a:r>
            <a:r>
              <a:rPr lang="en-US" sz="2000" dirty="0" smtClean="0"/>
              <a:t>127.255.255.254</a:t>
            </a:r>
            <a:endParaRPr lang="en-US" sz="2000" dirty="0"/>
          </a:p>
          <a:p>
            <a:pPr marL="285750" indent="-285750"/>
            <a:r>
              <a:rPr lang="en-US" sz="2000" dirty="0"/>
              <a:t>Link-Local addresses or Automatic Private IP Addressing (APIPA</a:t>
            </a:r>
            <a:r>
              <a:rPr lang="en-US" sz="2000" dirty="0" smtClean="0"/>
              <a:t>) addresses</a:t>
            </a:r>
            <a:br>
              <a:rPr lang="en-US" sz="2000" dirty="0" smtClean="0"/>
            </a:br>
            <a:r>
              <a:rPr lang="en-US" sz="2000" dirty="0" smtClean="0"/>
              <a:t>169.254.0.0 </a:t>
            </a:r>
            <a:r>
              <a:rPr lang="en-US" sz="2000" dirty="0"/>
              <a:t>/16 </a:t>
            </a:r>
            <a:r>
              <a:rPr lang="en-US" sz="2000" dirty="0" smtClean="0"/>
              <a:t>or</a:t>
            </a:r>
            <a:br>
              <a:rPr lang="en-US" sz="2000" dirty="0" smtClean="0"/>
            </a:br>
            <a:r>
              <a:rPr lang="en-US" sz="2000" dirty="0" smtClean="0"/>
              <a:t>169.254.0.1 </a:t>
            </a:r>
            <a:r>
              <a:rPr lang="en-US" sz="2000" dirty="0"/>
              <a:t>to </a:t>
            </a:r>
            <a:r>
              <a:rPr lang="en-US" sz="2000" dirty="0" smtClean="0"/>
              <a:t>169.254.255.254</a:t>
            </a:r>
            <a:endParaRPr lang="en-US" sz="2000" dirty="0"/>
          </a:p>
          <a:p>
            <a:pPr marL="285750" indent="-285750"/>
            <a:r>
              <a:rPr lang="en-US" sz="2000" dirty="0"/>
              <a:t>TEST-NET </a:t>
            </a:r>
            <a:r>
              <a:rPr lang="en-US" sz="2000" dirty="0" smtClean="0"/>
              <a:t>addresses</a:t>
            </a:r>
            <a:br>
              <a:rPr lang="en-US" sz="2000" dirty="0" smtClean="0"/>
            </a:br>
            <a:r>
              <a:rPr lang="en-US" sz="2000" dirty="0" smtClean="0"/>
              <a:t>192.0.2.0/24 </a:t>
            </a:r>
            <a:r>
              <a:rPr lang="en-US" sz="2000" dirty="0"/>
              <a:t>or </a:t>
            </a:r>
            <a:r>
              <a:rPr lang="en-US" sz="2000" dirty="0" smtClean="0"/>
              <a:t>192.0.2.0</a:t>
            </a:r>
            <a:br>
              <a:rPr lang="en-US" sz="2000" dirty="0" smtClean="0"/>
            </a:br>
            <a:r>
              <a:rPr lang="en-US" sz="2000" dirty="0" smtClean="0"/>
              <a:t>to 192.0.2.255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210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Legacy Classful Addressing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9566" r="41067" b="47216"/>
          <a:stretch/>
        </p:blipFill>
        <p:spPr>
          <a:xfrm>
            <a:off x="1597152" y="1239421"/>
            <a:ext cx="5376672" cy="18045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58" y="3128977"/>
            <a:ext cx="5212080" cy="136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3" y="4762500"/>
            <a:ext cx="5212080" cy="134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67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Classless Addressing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/>
            <a:r>
              <a:rPr lang="en-US" sz="2000" dirty="0" smtClean="0"/>
              <a:t>Formal </a:t>
            </a:r>
            <a:r>
              <a:rPr lang="en-US" sz="2000" dirty="0"/>
              <a:t>name is Classless Inter-Domain Routing (CIDR, pronounced “</a:t>
            </a:r>
            <a:r>
              <a:rPr lang="en-US" sz="2000" dirty="0" smtClean="0"/>
              <a:t>cider”).</a:t>
            </a:r>
            <a:endParaRPr lang="en-US" sz="2000" dirty="0"/>
          </a:p>
          <a:p>
            <a:pPr marL="342900" indent="-342900"/>
            <a:r>
              <a:rPr lang="en-US" sz="2000" dirty="0"/>
              <a:t>Created a new set of standards that allowed service providers to allocate IPv4 addresses on any address bit boundary (prefix length) instead of only by a class A, B, or C address.</a:t>
            </a:r>
          </a:p>
        </p:txBody>
      </p:sp>
    </p:spTree>
    <p:extLst>
      <p:ext uri="{BB962C8B-B14F-4D97-AF65-F5344CB8AC3E}">
        <p14:creationId xmlns:p14="http://schemas.microsoft.com/office/powerpoint/2010/main" val="4132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Assignment of IP Addresses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4" t="25775" r="43599" b="37029"/>
          <a:stretch/>
        </p:blipFill>
        <p:spPr>
          <a:xfrm>
            <a:off x="216492" y="1287536"/>
            <a:ext cx="8157768" cy="46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7.2:</a:t>
            </a:r>
            <a:br>
              <a:rPr lang="en-US" sz="4000" dirty="0" smtClean="0"/>
            </a:br>
            <a:r>
              <a:rPr lang="en-US" sz="4000" dirty="0" smtClean="0"/>
              <a:t>IPv6 Addresses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Explain the need for IPv6 </a:t>
            </a:r>
            <a:r>
              <a:rPr lang="en-US" sz="1800" dirty="0" smtClean="0"/>
              <a:t>addressing.</a:t>
            </a:r>
          </a:p>
          <a:p>
            <a:r>
              <a:rPr lang="en-US" sz="1800" dirty="0"/>
              <a:t>Describe the representation of an IPv6 address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Describe types of IPv6 network addresses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Configure global unicast </a:t>
            </a:r>
            <a:r>
              <a:rPr lang="en-US" sz="1800" dirty="0" smtClean="0"/>
              <a:t>addresses.</a:t>
            </a:r>
          </a:p>
          <a:p>
            <a:r>
              <a:rPr lang="en-US" sz="1800" dirty="0" smtClean="0"/>
              <a:t>Describe </a:t>
            </a:r>
            <a:r>
              <a:rPr lang="en-US" sz="1800" dirty="0"/>
              <a:t>multicast addresses.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50465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Need for IPv6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4" t="21748" r="41733" b="32527"/>
          <a:stretch/>
        </p:blipFill>
        <p:spPr>
          <a:xfrm>
            <a:off x="971468" y="1488192"/>
            <a:ext cx="7201065" cy="485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IPv4 and IPv6 Coexistence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The migration techniques can be divided into three categories: Dual Tack, </a:t>
            </a:r>
            <a:r>
              <a:rPr lang="en-US" sz="2000" dirty="0" smtClean="0"/>
              <a:t>Tunneling, </a:t>
            </a:r>
            <a:r>
              <a:rPr lang="en-US" sz="2000" dirty="0"/>
              <a:t>and </a:t>
            </a:r>
            <a:r>
              <a:rPr lang="en-US" sz="2000" dirty="0" smtClean="0"/>
              <a:t>Translation.</a:t>
            </a:r>
            <a:endParaRPr lang="en-US" sz="2000" dirty="0"/>
          </a:p>
          <a:p>
            <a:r>
              <a:rPr lang="en-US" sz="2000" dirty="0" smtClean="0"/>
              <a:t>Dual-stack allows </a:t>
            </a:r>
            <a:r>
              <a:rPr lang="en-US" sz="2000" dirty="0"/>
              <a:t>IPv4 and IPv6 to coexist on the same network. Devices run both IPv4 and IPv6 protocol stacks simultaneously.</a:t>
            </a:r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6" t="28618" r="40667" b="32053"/>
          <a:stretch/>
        </p:blipFill>
        <p:spPr>
          <a:xfrm>
            <a:off x="1965960" y="3056565"/>
            <a:ext cx="5212080" cy="301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IPv4 and IPv6 </a:t>
            </a:r>
            <a:r>
              <a:rPr lang="en-US" sz="3200" dirty="0" smtClean="0"/>
              <a:t>Coexistence 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t="21511" r="40667" b="35370"/>
          <a:stretch/>
        </p:blipFill>
        <p:spPr>
          <a:xfrm>
            <a:off x="1499575" y="2155008"/>
            <a:ext cx="6670230" cy="41574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Tunneling is a </a:t>
            </a:r>
            <a:r>
              <a:rPr lang="en-US" dirty="0"/>
              <a:t>method of transporting an IPv6 packet over an IPv4 network. The IPv6 packet is encapsulated inside an IPv4 packet.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12616</TotalTime>
  <Words>459</Words>
  <Application>Microsoft Office PowerPoint</Application>
  <PresentationFormat>On-screen Show (4:3)</PresentationFormat>
  <Paragraphs>79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Ciscolight</vt:lpstr>
      <vt:lpstr>NetAcad_White_PPT_Template 05Oct12</vt:lpstr>
      <vt:lpstr>Public and Private IPv4 Addresses</vt:lpstr>
      <vt:lpstr>Special Use IPv4 Addresses</vt:lpstr>
      <vt:lpstr>Legacy Classful Addressing</vt:lpstr>
      <vt:lpstr>Classless Addressing</vt:lpstr>
      <vt:lpstr>Assignment of IP Addresses</vt:lpstr>
      <vt:lpstr>Section 7.2: IPv6 Addresses</vt:lpstr>
      <vt:lpstr>The Need for IPv6</vt:lpstr>
      <vt:lpstr>IPv4 and IPv6 Coexistence</vt:lpstr>
      <vt:lpstr>IPv4 and IPv6 Coexistence (cont.)</vt:lpstr>
      <vt:lpstr>IPv4 and IPv6 Coexistence (cont.)</vt:lpstr>
      <vt:lpstr>IPv6 Address Representation</vt:lpstr>
      <vt:lpstr>IPv6 Address Representation (cont.)</vt:lpstr>
      <vt:lpstr>IPv6 Address Representation (cont.)</vt:lpstr>
      <vt:lpstr>Rule 1 – Omit Leading 0’s</vt:lpstr>
      <vt:lpstr>Rule 2 – Omit All 0 Segments</vt:lpstr>
      <vt:lpstr>Rule 2 – Omit All 0 Segments (cont.)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TDA</cp:lastModifiedBy>
  <cp:revision>328</cp:revision>
  <dcterms:created xsi:type="dcterms:W3CDTF">2012-10-09T16:58:47Z</dcterms:created>
  <dcterms:modified xsi:type="dcterms:W3CDTF">2016-03-03T07:53:11Z</dcterms:modified>
</cp:coreProperties>
</file>